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0" r:id="rId4"/>
    <p:sldId id="276" r:id="rId5"/>
    <p:sldId id="281" r:id="rId6"/>
    <p:sldId id="277" r:id="rId7"/>
    <p:sldId id="278" r:id="rId8"/>
    <p:sldId id="279" r:id="rId9"/>
    <p:sldId id="282" r:id="rId10"/>
    <p:sldId id="258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73" r:id="rId22"/>
    <p:sldId id="274" r:id="rId2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E50D09-1748-4C43-8052-C6520BD907AD}" v="25" dt="2020-11-06T19:59:37.702"/>
    <p1510:client id="{4C45D52D-6F36-4896-B174-A24719FECE6B}" v="13" dt="2020-11-06T20:03:34.646"/>
    <p1510:client id="{CD6E9E26-D2BF-4C57-BC17-D4F6D590943C}" v="3" dt="2020-11-06T20:18:02.07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DDCE"/>
          </a:solidFill>
        </a:fill>
      </a:tcStyle>
    </a:wholeTbl>
    <a:band2H>
      <a:tcTxStyle/>
      <a:tcStyle>
        <a:tcBdr/>
        <a:fill>
          <a:solidFill>
            <a:srgbClr val="F5E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8CA"/>
          </a:solidFill>
        </a:fill>
      </a:tcStyle>
    </a:wholeTbl>
    <a:band2H>
      <a:tcTxStyle/>
      <a:tcStyle>
        <a:tcBdr/>
        <a:fill>
          <a:solidFill>
            <a:srgbClr val="FFF4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FBFB"/>
          </a:solidFill>
        </a:fill>
      </a:tcStyle>
    </a:wholeTbl>
    <a:band2H>
      <a:tcTxStyle/>
      <a:tcStyle>
        <a:tcBdr/>
        <a:fill>
          <a:solidFill>
            <a:srgbClr val="FDF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511" autoAdjust="0"/>
  </p:normalViewPr>
  <p:slideViewPr>
    <p:cSldViewPr snapToGrid="0">
      <p:cViewPr>
        <p:scale>
          <a:sx n="110" d="100"/>
          <a:sy n="110" d="100"/>
        </p:scale>
        <p:origin x="834" y="-744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9" name="Shape 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  <a:p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Char char="-"/>
            </a:pPr>
            <a:endParaRPr dirty="0"/>
          </a:p>
          <a:p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3318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  <a:p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151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Char char="-"/>
            </a:pPr>
            <a:endParaRPr dirty="0"/>
          </a:p>
          <a:p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174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  <a:p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8802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Char char="-"/>
            </a:pPr>
            <a:endParaRPr dirty="0"/>
          </a:p>
          <a:p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3775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  <a:p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114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Char char="-"/>
            </a:pPr>
            <a:endParaRPr dirty="0"/>
          </a:p>
          <a:p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3709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  <a:p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407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  <a:p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437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  <a:p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0647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64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Char char="-"/>
            </a:pPr>
            <a:endParaRPr dirty="0"/>
          </a:p>
          <a:p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4279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  <a:p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5948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Char char="-"/>
            </a:pPr>
            <a:endParaRPr dirty="0"/>
          </a:p>
          <a:p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121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  <a:p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779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  <a:p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7837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  <a:p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4183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Char char="-"/>
            </a:pPr>
            <a:endParaRPr dirty="0"/>
          </a:p>
          <a:p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  <a:p>
            <a:pPr marL="171450" indent="-171450">
              <a:buSzPct val="100000"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6271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ODIFIEZ LE STYLE DU TITRE"/>
          <p:cNvSpPr txBox="1">
            <a:spLocks noGrp="1"/>
          </p:cNvSpPr>
          <p:nvPr>
            <p:ph type="title" hasCustomPrompt="1"/>
          </p:nvPr>
        </p:nvSpPr>
        <p:spPr>
          <a:xfrm>
            <a:off x="685800" y="1597819"/>
            <a:ext cx="7772400" cy="1102521"/>
          </a:xfrm>
          <a:prstGeom prst="rect">
            <a:avLst/>
          </a:prstGeom>
        </p:spPr>
        <p:txBody>
          <a:bodyPr/>
          <a:lstStyle/>
          <a:p>
            <a:r>
              <a:t>MODIFIEZ LE STYLE DU TITRE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ODIFIEZ LE STYLE DU TITR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MODIFIEZ LE STYLE DU TITRE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ODIFIEZ LE STYLE DU TITRE"/>
          <p:cNvSpPr txBox="1">
            <a:spLocks noGrp="1"/>
          </p:cNvSpPr>
          <p:nvPr>
            <p:ph type="title" hasCustomPrompt="1"/>
          </p:nvPr>
        </p:nvSpPr>
        <p:spPr>
          <a:xfrm>
            <a:off x="457200" y="36000"/>
            <a:ext cx="8229600" cy="697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MODIFIEZ LE STYLE DU TITRE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8" y="4780033"/>
            <a:ext cx="258623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Ubisoft Sans Bold"/>
          <a:ea typeface="Ubisoft Sans Bold"/>
          <a:cs typeface="Ubisoft Sans Bold"/>
          <a:sym typeface="Ubisoft Sans Bold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Ubisoft Sans Bold"/>
          <a:ea typeface="Ubisoft Sans Bold"/>
          <a:cs typeface="Ubisoft Sans Bold"/>
          <a:sym typeface="Ubisoft Sans Bold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Ubisoft Sans Bold"/>
          <a:ea typeface="Ubisoft Sans Bold"/>
          <a:cs typeface="Ubisoft Sans Bold"/>
          <a:sym typeface="Ubisoft Sans Bold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Ubisoft Sans Bold"/>
          <a:ea typeface="Ubisoft Sans Bold"/>
          <a:cs typeface="Ubisoft Sans Bold"/>
          <a:sym typeface="Ubisoft Sans Bold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Ubisoft Sans Bold"/>
          <a:ea typeface="Ubisoft Sans Bold"/>
          <a:cs typeface="Ubisoft Sans Bold"/>
          <a:sym typeface="Ubisoft Sans Bold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Ubisoft Sans Bold"/>
          <a:ea typeface="Ubisoft Sans Bold"/>
          <a:cs typeface="Ubisoft Sans Bold"/>
          <a:sym typeface="Ubisoft Sans Bold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Ubisoft Sans Bold"/>
          <a:ea typeface="Ubisoft Sans Bold"/>
          <a:cs typeface="Ubisoft Sans Bold"/>
          <a:sym typeface="Ubisoft Sans Bold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Ubisoft Sans Bold"/>
          <a:ea typeface="Ubisoft Sans Bold"/>
          <a:cs typeface="Ubisoft Sans Bold"/>
          <a:sym typeface="Ubisoft Sans Bold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Ubisoft Sans Bold"/>
          <a:ea typeface="Ubisoft Sans Bold"/>
          <a:cs typeface="Ubisoft Sans Bold"/>
          <a:sym typeface="Ubisoft Sans Bold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Pct val="100000"/>
        <a:buFont typeface="Arial"/>
        <a:buChar char="•"/>
        <a:tabLst/>
        <a:defRPr sz="1100" b="0" i="0" u="none" strike="noStrike" cap="none" spc="0" baseline="0">
          <a:solidFill>
            <a:srgbClr val="000000"/>
          </a:solidFill>
          <a:uFillTx/>
          <a:latin typeface="Ubisoft Sans Regular"/>
          <a:ea typeface="Ubisoft Sans Regular"/>
          <a:cs typeface="Ubisoft Sans Regular"/>
          <a:sym typeface="Ubisoft Sans Regular"/>
        </a:defRPr>
      </a:lvl1pPr>
      <a:lvl2pPr marL="742950" marR="0" indent="-285750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Pct val="100000"/>
        <a:buFont typeface="Arial"/>
        <a:buChar char="–"/>
        <a:tabLst/>
        <a:defRPr sz="1100" b="0" i="0" u="none" strike="noStrike" cap="none" spc="0" baseline="0">
          <a:solidFill>
            <a:srgbClr val="000000"/>
          </a:solidFill>
          <a:uFillTx/>
          <a:latin typeface="Ubisoft Sans Regular"/>
          <a:ea typeface="Ubisoft Sans Regular"/>
          <a:cs typeface="Ubisoft Sans Regular"/>
          <a:sym typeface="Ubisoft Sans Regular"/>
        </a:defRPr>
      </a:lvl2pPr>
      <a:lvl3pPr marL="1143000" marR="0" indent="-228600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Pct val="100000"/>
        <a:buFont typeface="Arial"/>
        <a:buChar char="•"/>
        <a:tabLst/>
        <a:defRPr sz="1100" b="0" i="0" u="none" strike="noStrike" cap="none" spc="0" baseline="0">
          <a:solidFill>
            <a:srgbClr val="000000"/>
          </a:solidFill>
          <a:uFillTx/>
          <a:latin typeface="Ubisoft Sans Regular"/>
          <a:ea typeface="Ubisoft Sans Regular"/>
          <a:cs typeface="Ubisoft Sans Regular"/>
          <a:sym typeface="Ubisoft Sans Regular"/>
        </a:defRPr>
      </a:lvl3pPr>
      <a:lvl4pPr marL="1600200" marR="0" indent="-228600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Pct val="100000"/>
        <a:buFont typeface="Arial"/>
        <a:buChar char="–"/>
        <a:tabLst/>
        <a:defRPr sz="1100" b="0" i="0" u="none" strike="noStrike" cap="none" spc="0" baseline="0">
          <a:solidFill>
            <a:srgbClr val="000000"/>
          </a:solidFill>
          <a:uFillTx/>
          <a:latin typeface="Ubisoft Sans Regular"/>
          <a:ea typeface="Ubisoft Sans Regular"/>
          <a:cs typeface="Ubisoft Sans Regular"/>
          <a:sym typeface="Ubisoft Sans Regular"/>
        </a:defRPr>
      </a:lvl4pPr>
      <a:lvl5pPr marL="2057400" marR="0" indent="-228600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Pct val="100000"/>
        <a:buFont typeface="Arial"/>
        <a:buChar char="»"/>
        <a:tabLst/>
        <a:defRPr sz="1100" b="0" i="0" u="none" strike="noStrike" cap="none" spc="0" baseline="0">
          <a:solidFill>
            <a:srgbClr val="000000"/>
          </a:solidFill>
          <a:uFillTx/>
          <a:latin typeface="Ubisoft Sans Regular"/>
          <a:ea typeface="Ubisoft Sans Regular"/>
          <a:cs typeface="Ubisoft Sans Regular"/>
          <a:sym typeface="Ubisoft Sans Regular"/>
        </a:defRPr>
      </a:lvl5pPr>
      <a:lvl6pPr marL="2411728" marR="0" indent="-125728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Pct val="100000"/>
        <a:buFont typeface="Arial"/>
        <a:buChar char="•"/>
        <a:tabLst/>
        <a:defRPr sz="1100" b="0" i="0" u="none" strike="noStrike" cap="none" spc="0" baseline="0">
          <a:solidFill>
            <a:srgbClr val="000000"/>
          </a:solidFill>
          <a:uFillTx/>
          <a:latin typeface="Ubisoft Sans Regular"/>
          <a:ea typeface="Ubisoft Sans Regular"/>
          <a:cs typeface="Ubisoft Sans Regular"/>
          <a:sym typeface="Ubisoft Sans Regular"/>
        </a:defRPr>
      </a:lvl6pPr>
      <a:lvl7pPr marL="2868928" marR="0" indent="-125728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Pct val="100000"/>
        <a:buFont typeface="Arial"/>
        <a:buChar char="•"/>
        <a:tabLst/>
        <a:defRPr sz="1100" b="0" i="0" u="none" strike="noStrike" cap="none" spc="0" baseline="0">
          <a:solidFill>
            <a:srgbClr val="000000"/>
          </a:solidFill>
          <a:uFillTx/>
          <a:latin typeface="Ubisoft Sans Regular"/>
          <a:ea typeface="Ubisoft Sans Regular"/>
          <a:cs typeface="Ubisoft Sans Regular"/>
          <a:sym typeface="Ubisoft Sans Regular"/>
        </a:defRPr>
      </a:lvl7pPr>
      <a:lvl8pPr marL="3326129" marR="0" indent="-125728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Pct val="100000"/>
        <a:buFont typeface="Arial"/>
        <a:buChar char="•"/>
        <a:tabLst/>
        <a:defRPr sz="1100" b="0" i="0" u="none" strike="noStrike" cap="none" spc="0" baseline="0">
          <a:solidFill>
            <a:srgbClr val="000000"/>
          </a:solidFill>
          <a:uFillTx/>
          <a:latin typeface="Ubisoft Sans Regular"/>
          <a:ea typeface="Ubisoft Sans Regular"/>
          <a:cs typeface="Ubisoft Sans Regular"/>
          <a:sym typeface="Ubisoft Sans Regular"/>
        </a:defRPr>
      </a:lvl8pPr>
      <a:lvl9pPr marL="3783329" marR="0" indent="-125729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Pct val="100000"/>
        <a:buFont typeface="Arial"/>
        <a:buChar char="•"/>
        <a:tabLst/>
        <a:defRPr sz="1100" b="0" i="0" u="none" strike="noStrike" cap="none" spc="0" baseline="0">
          <a:solidFill>
            <a:srgbClr val="000000"/>
          </a:solidFill>
          <a:uFillTx/>
          <a:latin typeface="Ubisoft Sans Regular"/>
          <a:ea typeface="Ubisoft Sans Regular"/>
          <a:cs typeface="Ubisoft Sans Regular"/>
          <a:sym typeface="Ubisoft Sans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RISMA_1920x1080.png" descr="PRISMA_1920x10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ZoneTexte 6"/>
          <p:cNvSpPr txBox="1"/>
          <p:nvPr/>
        </p:nvSpPr>
        <p:spPr>
          <a:xfrm>
            <a:off x="1125330" y="1927483"/>
            <a:ext cx="6893339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6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pPr>
            <a:r>
              <a:rPr lang="en-US" dirty="0"/>
              <a:t>BESTEM’20 UBISOFT </a:t>
            </a:r>
          </a:p>
          <a:p>
            <a:pPr algn="ctr">
              <a:defRPr sz="36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pPr>
            <a:r>
              <a:rPr lang="en-US" dirty="0"/>
              <a:t>CARD GAME CHALLENGE</a:t>
            </a:r>
            <a:endParaRPr dirty="0"/>
          </a:p>
        </p:txBody>
      </p:sp>
      <p:sp>
        <p:nvSpPr>
          <p:cNvPr id="33" name="ZoneTexte 8"/>
          <p:cNvSpPr txBox="1"/>
          <p:nvPr/>
        </p:nvSpPr>
        <p:spPr>
          <a:xfrm>
            <a:off x="3774406" y="4496221"/>
            <a:ext cx="1595189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endParaRPr dirty="0"/>
          </a:p>
        </p:txBody>
      </p:sp>
      <p:pic>
        <p:nvPicPr>
          <p:cNvPr id="34" name="Image 1" descr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000" y="707842"/>
            <a:ext cx="1044002" cy="959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RISMA_1920x1080.png" descr="PRISMA_1920x1080.png"/>
          <p:cNvPicPr>
            <a:picLocks noChangeAspect="1"/>
          </p:cNvPicPr>
          <p:nvPr/>
        </p:nvPicPr>
        <p:blipFill>
          <a:blip r:embed="rId3"/>
          <a:srcRect t="56261" b="27227"/>
          <a:stretch>
            <a:fillRect/>
          </a:stretch>
        </p:blipFill>
        <p:spPr>
          <a:xfrm>
            <a:off x="0" y="100560"/>
            <a:ext cx="9144000" cy="849203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tangle 3"/>
          <p:cNvSpPr txBox="1"/>
          <p:nvPr/>
        </p:nvSpPr>
        <p:spPr>
          <a:xfrm>
            <a:off x="1114636" y="150856"/>
            <a:ext cx="691472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lvl1pPr>
          </a:lstStyle>
          <a:p>
            <a:r>
              <a:rPr lang="en-US" dirty="0"/>
              <a:t>HEROES &amp; DECK BUILDER</a:t>
            </a:r>
            <a:endParaRPr dirty="0"/>
          </a:p>
        </p:txBody>
      </p:sp>
      <p:sp>
        <p:nvSpPr>
          <p:cNvPr id="51" name="Rectangle 4"/>
          <p:cNvSpPr txBox="1">
            <a:spLocks noGrp="1"/>
          </p:cNvSpPr>
          <p:nvPr>
            <p:ph type="sldNum" sz="quarter" idx="4294967295"/>
          </p:nvPr>
        </p:nvSpPr>
        <p:spPr>
          <a:xfrm>
            <a:off x="8791768" y="4803997"/>
            <a:ext cx="172719" cy="2311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lvl1pPr defTabSz="685781">
              <a:defRPr sz="900" cap="all">
                <a:solidFill>
                  <a:srgbClr val="000000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fld id="{86CB4B4D-7CA3-9044-876B-883B54F8677D}" type="slidenum">
              <a:t>10</a:t>
            </a:fld>
            <a:endParaRPr dirty="0"/>
          </a:p>
        </p:txBody>
      </p:sp>
      <p:pic>
        <p:nvPicPr>
          <p:cNvPr id="52" name="Image 6" descr="Image 6"/>
          <p:cNvPicPr>
            <a:picLocks noChangeAspect="1"/>
          </p:cNvPicPr>
          <p:nvPr/>
        </p:nvPicPr>
        <p:blipFill>
          <a:blip r:embed="rId4"/>
          <a:srcRect b="23974"/>
          <a:stretch>
            <a:fillRect/>
          </a:stretch>
        </p:blipFill>
        <p:spPr>
          <a:xfrm>
            <a:off x="137567" y="4803997"/>
            <a:ext cx="309222" cy="2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ZoneTexte 7"/>
          <p:cNvSpPr txBox="1"/>
          <p:nvPr/>
        </p:nvSpPr>
        <p:spPr>
          <a:xfrm>
            <a:off x="1521374" y="597917"/>
            <a:ext cx="610124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B67DC0-5415-4954-B81F-1C22E104184B}"/>
              </a:ext>
            </a:extLst>
          </p:cNvPr>
          <p:cNvSpPr txBox="1"/>
          <p:nvPr/>
        </p:nvSpPr>
        <p:spPr>
          <a:xfrm>
            <a:off x="1265129" y="1314217"/>
            <a:ext cx="6764234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HEROES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Define 4+ different heroes that can be selected at the start of the game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Define 1 ability per hero that can be used once per round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C3CE74-83ED-41C7-B0E1-42D29657ACE0}"/>
              </a:ext>
            </a:extLst>
          </p:cNvPr>
          <p:cNvSpPr txBox="1"/>
          <p:nvPr/>
        </p:nvSpPr>
        <p:spPr>
          <a:xfrm>
            <a:off x="1265129" y="2628959"/>
            <a:ext cx="6018756" cy="1754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DECK BUILDER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Define minimum 10 types of creatures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Add ability to </a:t>
            </a:r>
            <a:r>
              <a:rPr lang="en-US" dirty="0"/>
              <a:t>create a deck of X cards choosing from existing library of cards. A card cannot be added more than X times defined in the rules.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Add possibility to save the deck under player profile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"/>
          <p:cNvGrpSpPr/>
          <p:nvPr/>
        </p:nvGrpSpPr>
        <p:grpSpPr>
          <a:xfrm>
            <a:off x="-1" y="-6351"/>
            <a:ext cx="9183586" cy="5156201"/>
            <a:chOff x="0" y="0"/>
            <a:chExt cx="9183584" cy="5156200"/>
          </a:xfrm>
        </p:grpSpPr>
        <p:pic>
          <p:nvPicPr>
            <p:cNvPr id="66" name="Image" descr="Image"/>
            <p:cNvPicPr>
              <a:picLocks noChangeAspect="1"/>
            </p:cNvPicPr>
            <p:nvPr/>
          </p:nvPicPr>
          <p:blipFill>
            <a:blip r:embed="rId3"/>
            <a:srcRect l="3155" t="525" r="3155" b="525"/>
            <a:stretch>
              <a:fillRect/>
            </a:stretch>
          </p:blipFill>
          <p:spPr>
            <a:xfrm>
              <a:off x="0" y="940"/>
              <a:ext cx="9183585" cy="515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" name="Rectangle"/>
            <p:cNvSpPr/>
            <p:nvPr/>
          </p:nvSpPr>
          <p:spPr>
            <a:xfrm>
              <a:off x="0" y="0"/>
              <a:ext cx="9183585" cy="5156200"/>
            </a:xfrm>
            <a:prstGeom prst="rect">
              <a:avLst/>
            </a:prstGeom>
            <a:solidFill>
              <a:srgbClr val="000000">
                <a:alpha val="4840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 dirty="0"/>
            </a:p>
          </p:txBody>
        </p:sp>
      </p:grpSp>
      <p:sp>
        <p:nvSpPr>
          <p:cNvPr id="69" name="Rectangle"/>
          <p:cNvSpPr/>
          <p:nvPr/>
        </p:nvSpPr>
        <p:spPr>
          <a:xfrm>
            <a:off x="3112799" y="2488072"/>
            <a:ext cx="2918423" cy="4089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 dirty="0"/>
          </a:p>
        </p:txBody>
      </p:sp>
      <p:sp>
        <p:nvSpPr>
          <p:cNvPr id="70" name="Grouper 4"/>
          <p:cNvSpPr txBox="1"/>
          <p:nvPr/>
        </p:nvSpPr>
        <p:spPr>
          <a:xfrm>
            <a:off x="4525803" y="3271609"/>
            <a:ext cx="92393" cy="492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26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pPr>
            <a:endParaRPr dirty="0">
              <a:latin typeface="Ubisoft Sans Regular"/>
              <a:ea typeface="Ubisoft Sans Regular"/>
              <a:cs typeface="Ubisoft Sans Regular"/>
              <a:sym typeface="Ubisoft Sans Regular"/>
            </a:endParaRPr>
          </a:p>
        </p:txBody>
      </p:sp>
      <p:sp>
        <p:nvSpPr>
          <p:cNvPr id="71" name="CHAPTER 2"/>
          <p:cNvSpPr txBox="1"/>
          <p:nvPr/>
        </p:nvSpPr>
        <p:spPr>
          <a:xfrm>
            <a:off x="3600114" y="2513472"/>
            <a:ext cx="194379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>
                <a:latin typeface="Ubisoft Sans Regular"/>
                <a:ea typeface="Ubisoft Sans Regular"/>
                <a:cs typeface="Ubisoft Sans Regular"/>
                <a:sym typeface="Ubisoft Sans Regular"/>
              </a:defRPr>
            </a:pPr>
            <a:r>
              <a:rPr lang="en-US" dirty="0"/>
              <a:t>4.ROUND PHASES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606828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RISMA_1920x1080.png" descr="PRISMA_1920x1080.png"/>
          <p:cNvPicPr>
            <a:picLocks noChangeAspect="1"/>
          </p:cNvPicPr>
          <p:nvPr/>
        </p:nvPicPr>
        <p:blipFill>
          <a:blip r:embed="rId3"/>
          <a:srcRect t="56261" b="27227"/>
          <a:stretch>
            <a:fillRect/>
          </a:stretch>
        </p:blipFill>
        <p:spPr>
          <a:xfrm>
            <a:off x="0" y="100560"/>
            <a:ext cx="9144000" cy="849203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tangle 3"/>
          <p:cNvSpPr txBox="1"/>
          <p:nvPr/>
        </p:nvSpPr>
        <p:spPr>
          <a:xfrm>
            <a:off x="1114636" y="150856"/>
            <a:ext cx="691472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lvl1pPr>
          </a:lstStyle>
          <a:p>
            <a:r>
              <a:rPr lang="en-US" dirty="0"/>
              <a:t>ROUND PHASES</a:t>
            </a:r>
            <a:endParaRPr dirty="0"/>
          </a:p>
        </p:txBody>
      </p:sp>
      <p:sp>
        <p:nvSpPr>
          <p:cNvPr id="51" name="Rectangle 4"/>
          <p:cNvSpPr txBox="1">
            <a:spLocks noGrp="1"/>
          </p:cNvSpPr>
          <p:nvPr>
            <p:ph type="sldNum" sz="quarter" idx="4294967295"/>
          </p:nvPr>
        </p:nvSpPr>
        <p:spPr>
          <a:xfrm>
            <a:off x="8791768" y="4803997"/>
            <a:ext cx="172719" cy="2311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lvl1pPr defTabSz="685781">
              <a:defRPr sz="900" cap="all">
                <a:solidFill>
                  <a:srgbClr val="000000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fld id="{86CB4B4D-7CA3-9044-876B-883B54F8677D}" type="slidenum">
              <a:t>12</a:t>
            </a:fld>
            <a:endParaRPr dirty="0"/>
          </a:p>
        </p:txBody>
      </p:sp>
      <p:pic>
        <p:nvPicPr>
          <p:cNvPr id="52" name="Image 6" descr="Image 6"/>
          <p:cNvPicPr>
            <a:picLocks noChangeAspect="1"/>
          </p:cNvPicPr>
          <p:nvPr/>
        </p:nvPicPr>
        <p:blipFill>
          <a:blip r:embed="rId4"/>
          <a:srcRect b="23974"/>
          <a:stretch>
            <a:fillRect/>
          </a:stretch>
        </p:blipFill>
        <p:spPr>
          <a:xfrm>
            <a:off x="137567" y="4803997"/>
            <a:ext cx="309222" cy="2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ZoneTexte 7"/>
          <p:cNvSpPr txBox="1"/>
          <p:nvPr/>
        </p:nvSpPr>
        <p:spPr>
          <a:xfrm>
            <a:off x="1521374" y="597917"/>
            <a:ext cx="610124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B67DC0-5415-4954-B81F-1C22E104184B}"/>
              </a:ext>
            </a:extLst>
          </p:cNvPr>
          <p:cNvSpPr txBox="1"/>
          <p:nvPr/>
        </p:nvSpPr>
        <p:spPr>
          <a:xfrm>
            <a:off x="1265129" y="1314217"/>
            <a:ext cx="6764234" cy="3693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START PHASE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Untap cards, increment mana if it’s automatic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DRAW PHASE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Draw 1 card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PLAY CARDS 1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Play mana/creatures cards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ATTACK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PHASE</a:t>
            </a:r>
            <a:endParaRPr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Choose creatures that will attack, choose defenders, resolve attack</a:t>
            </a:r>
          </a:p>
          <a:p>
            <a:r>
              <a:rPr lang="en-US" dirty="0"/>
              <a:t>PLAY CARDS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 mana/creatures cards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CLEANUP PHASE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Discard cards to hand limit</a:t>
            </a:r>
          </a:p>
        </p:txBody>
      </p:sp>
    </p:spTree>
    <p:extLst>
      <p:ext uri="{BB962C8B-B14F-4D97-AF65-F5344CB8AC3E}">
        <p14:creationId xmlns:p14="http://schemas.microsoft.com/office/powerpoint/2010/main" val="81847413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"/>
          <p:cNvGrpSpPr/>
          <p:nvPr/>
        </p:nvGrpSpPr>
        <p:grpSpPr>
          <a:xfrm>
            <a:off x="-1" y="-6351"/>
            <a:ext cx="9183586" cy="5156201"/>
            <a:chOff x="0" y="0"/>
            <a:chExt cx="9183584" cy="5156200"/>
          </a:xfrm>
        </p:grpSpPr>
        <p:pic>
          <p:nvPicPr>
            <p:cNvPr id="66" name="Image" descr="Image"/>
            <p:cNvPicPr>
              <a:picLocks noChangeAspect="1"/>
            </p:cNvPicPr>
            <p:nvPr/>
          </p:nvPicPr>
          <p:blipFill>
            <a:blip r:embed="rId3"/>
            <a:srcRect l="3155" t="525" r="3155" b="525"/>
            <a:stretch>
              <a:fillRect/>
            </a:stretch>
          </p:blipFill>
          <p:spPr>
            <a:xfrm>
              <a:off x="0" y="940"/>
              <a:ext cx="9183585" cy="515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" name="Rectangle"/>
            <p:cNvSpPr/>
            <p:nvPr/>
          </p:nvSpPr>
          <p:spPr>
            <a:xfrm>
              <a:off x="0" y="0"/>
              <a:ext cx="9183585" cy="5156200"/>
            </a:xfrm>
            <a:prstGeom prst="rect">
              <a:avLst/>
            </a:prstGeom>
            <a:solidFill>
              <a:srgbClr val="000000">
                <a:alpha val="4840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 dirty="0"/>
            </a:p>
          </p:txBody>
        </p:sp>
      </p:grpSp>
      <p:sp>
        <p:nvSpPr>
          <p:cNvPr id="69" name="Rectangle"/>
          <p:cNvSpPr/>
          <p:nvPr/>
        </p:nvSpPr>
        <p:spPr>
          <a:xfrm>
            <a:off x="3112799" y="2488072"/>
            <a:ext cx="2918423" cy="4089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 dirty="0"/>
          </a:p>
        </p:txBody>
      </p:sp>
      <p:sp>
        <p:nvSpPr>
          <p:cNvPr id="70" name="Grouper 4"/>
          <p:cNvSpPr txBox="1"/>
          <p:nvPr/>
        </p:nvSpPr>
        <p:spPr>
          <a:xfrm>
            <a:off x="4525803" y="3271609"/>
            <a:ext cx="92393" cy="492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26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pPr>
            <a:endParaRPr dirty="0">
              <a:latin typeface="Ubisoft Sans Regular"/>
              <a:ea typeface="Ubisoft Sans Regular"/>
              <a:cs typeface="Ubisoft Sans Regular"/>
              <a:sym typeface="Ubisoft Sans Regular"/>
            </a:endParaRPr>
          </a:p>
        </p:txBody>
      </p:sp>
      <p:sp>
        <p:nvSpPr>
          <p:cNvPr id="71" name="CHAPTER 2"/>
          <p:cNvSpPr txBox="1"/>
          <p:nvPr/>
        </p:nvSpPr>
        <p:spPr>
          <a:xfrm>
            <a:off x="3581684" y="2513472"/>
            <a:ext cx="1980667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>
                <a:latin typeface="Ubisoft Sans Regular"/>
                <a:ea typeface="Ubisoft Sans Regular"/>
                <a:cs typeface="Ubisoft Sans Regular"/>
                <a:sym typeface="Ubisoft Sans Regular"/>
              </a:defRPr>
            </a:pPr>
            <a:r>
              <a:rPr lang="en-US" dirty="0"/>
              <a:t>5. ATTACK PHASE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406427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RISMA_1920x1080.png" descr="PRISMA_1920x1080.png"/>
          <p:cNvPicPr>
            <a:picLocks noChangeAspect="1"/>
          </p:cNvPicPr>
          <p:nvPr/>
        </p:nvPicPr>
        <p:blipFill>
          <a:blip r:embed="rId3"/>
          <a:srcRect t="56261" b="27227"/>
          <a:stretch>
            <a:fillRect/>
          </a:stretch>
        </p:blipFill>
        <p:spPr>
          <a:xfrm>
            <a:off x="0" y="100560"/>
            <a:ext cx="9144000" cy="849203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tangle 3"/>
          <p:cNvSpPr txBox="1"/>
          <p:nvPr/>
        </p:nvSpPr>
        <p:spPr>
          <a:xfrm>
            <a:off x="1114636" y="150856"/>
            <a:ext cx="691472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lvl1pPr>
          </a:lstStyle>
          <a:p>
            <a:r>
              <a:rPr lang="en-US" dirty="0"/>
              <a:t>ATTACK PHASE</a:t>
            </a:r>
            <a:endParaRPr dirty="0"/>
          </a:p>
        </p:txBody>
      </p:sp>
      <p:sp>
        <p:nvSpPr>
          <p:cNvPr id="51" name="Rectangle 4"/>
          <p:cNvSpPr txBox="1">
            <a:spLocks noGrp="1"/>
          </p:cNvSpPr>
          <p:nvPr>
            <p:ph type="sldNum" sz="quarter" idx="4294967295"/>
          </p:nvPr>
        </p:nvSpPr>
        <p:spPr>
          <a:xfrm>
            <a:off x="8791768" y="4803997"/>
            <a:ext cx="172719" cy="2311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lvl1pPr defTabSz="685781">
              <a:defRPr sz="900" cap="all">
                <a:solidFill>
                  <a:srgbClr val="000000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fld id="{86CB4B4D-7CA3-9044-876B-883B54F8677D}" type="slidenum">
              <a:t>14</a:t>
            </a:fld>
            <a:endParaRPr dirty="0"/>
          </a:p>
        </p:txBody>
      </p:sp>
      <p:pic>
        <p:nvPicPr>
          <p:cNvPr id="52" name="Image 6" descr="Image 6"/>
          <p:cNvPicPr>
            <a:picLocks noChangeAspect="1"/>
          </p:cNvPicPr>
          <p:nvPr/>
        </p:nvPicPr>
        <p:blipFill>
          <a:blip r:embed="rId4"/>
          <a:srcRect b="23974"/>
          <a:stretch>
            <a:fillRect/>
          </a:stretch>
        </p:blipFill>
        <p:spPr>
          <a:xfrm>
            <a:off x="137567" y="4803997"/>
            <a:ext cx="309222" cy="2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ZoneTexte 7"/>
          <p:cNvSpPr txBox="1"/>
          <p:nvPr/>
        </p:nvSpPr>
        <p:spPr>
          <a:xfrm>
            <a:off x="1521374" y="597917"/>
            <a:ext cx="610124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B67DC0-5415-4954-B81F-1C22E104184B}"/>
              </a:ext>
            </a:extLst>
          </p:cNvPr>
          <p:cNvSpPr txBox="1"/>
          <p:nvPr/>
        </p:nvSpPr>
        <p:spPr>
          <a:xfrm>
            <a:off x="1265129" y="1314217"/>
            <a:ext cx="6764234" cy="3416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 creature that entered the game in the current round cannot attack.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Steps: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/>
              <a:t>Declare attackers – tap those creature cards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Declare defenders – defender chose who blocks who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/>
              <a:t>Resolve damage </a:t>
            </a:r>
          </a:p>
          <a:p>
            <a:r>
              <a:rPr lang="en-US" dirty="0"/>
              <a:t>An attacking creature that isn’t blocked deals damage to the player it’s attacking.</a:t>
            </a:r>
          </a:p>
          <a:p>
            <a:r>
              <a:rPr lang="en-US" dirty="0"/>
              <a:t>An attacking creature that is blocked deals damage to the creature or creatures that are blocking it, and vice versa</a:t>
            </a:r>
          </a:p>
          <a:p>
            <a:r>
              <a:rPr lang="en-US" dirty="0"/>
              <a:t>If damage is dealt to the opponent, they lose that much life.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7368814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"/>
          <p:cNvGrpSpPr/>
          <p:nvPr/>
        </p:nvGrpSpPr>
        <p:grpSpPr>
          <a:xfrm>
            <a:off x="-1" y="-6351"/>
            <a:ext cx="9183586" cy="5156201"/>
            <a:chOff x="0" y="0"/>
            <a:chExt cx="9183584" cy="5156200"/>
          </a:xfrm>
        </p:grpSpPr>
        <p:pic>
          <p:nvPicPr>
            <p:cNvPr id="66" name="Image" descr="Image"/>
            <p:cNvPicPr>
              <a:picLocks noChangeAspect="1"/>
            </p:cNvPicPr>
            <p:nvPr/>
          </p:nvPicPr>
          <p:blipFill>
            <a:blip r:embed="rId3"/>
            <a:srcRect l="3155" t="525" r="3155" b="525"/>
            <a:stretch>
              <a:fillRect/>
            </a:stretch>
          </p:blipFill>
          <p:spPr>
            <a:xfrm>
              <a:off x="0" y="940"/>
              <a:ext cx="9183585" cy="515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" name="Rectangle"/>
            <p:cNvSpPr/>
            <p:nvPr/>
          </p:nvSpPr>
          <p:spPr>
            <a:xfrm>
              <a:off x="0" y="0"/>
              <a:ext cx="9183585" cy="5156200"/>
            </a:xfrm>
            <a:prstGeom prst="rect">
              <a:avLst/>
            </a:prstGeom>
            <a:solidFill>
              <a:srgbClr val="000000">
                <a:alpha val="4840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 dirty="0"/>
            </a:p>
          </p:txBody>
        </p:sp>
      </p:grpSp>
      <p:sp>
        <p:nvSpPr>
          <p:cNvPr id="69" name="Rectangle"/>
          <p:cNvSpPr/>
          <p:nvPr/>
        </p:nvSpPr>
        <p:spPr>
          <a:xfrm>
            <a:off x="3112799" y="2488072"/>
            <a:ext cx="2918423" cy="4089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 dirty="0"/>
          </a:p>
        </p:txBody>
      </p:sp>
      <p:sp>
        <p:nvSpPr>
          <p:cNvPr id="70" name="Grouper 4"/>
          <p:cNvSpPr txBox="1"/>
          <p:nvPr/>
        </p:nvSpPr>
        <p:spPr>
          <a:xfrm>
            <a:off x="4525803" y="3271609"/>
            <a:ext cx="92393" cy="492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26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pPr>
            <a:endParaRPr dirty="0">
              <a:latin typeface="Ubisoft Sans Regular"/>
              <a:ea typeface="Ubisoft Sans Regular"/>
              <a:cs typeface="Ubisoft Sans Regular"/>
              <a:sym typeface="Ubisoft Sans Regular"/>
            </a:endParaRPr>
          </a:p>
        </p:txBody>
      </p:sp>
      <p:sp>
        <p:nvSpPr>
          <p:cNvPr id="71" name="CHAPTER 2"/>
          <p:cNvSpPr txBox="1"/>
          <p:nvPr/>
        </p:nvSpPr>
        <p:spPr>
          <a:xfrm>
            <a:off x="3601723" y="2513472"/>
            <a:ext cx="194059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>
                <a:latin typeface="Ubisoft Sans Regular"/>
                <a:ea typeface="Ubisoft Sans Regular"/>
                <a:cs typeface="Ubisoft Sans Regular"/>
                <a:sym typeface="Ubisoft Sans Regular"/>
              </a:defRPr>
            </a:pPr>
            <a:r>
              <a:rPr lang="en-US" dirty="0"/>
              <a:t>6. LEADERBOARD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64166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RISMA_1920x1080.png" descr="PRISMA_1920x1080.png"/>
          <p:cNvPicPr>
            <a:picLocks noChangeAspect="1"/>
          </p:cNvPicPr>
          <p:nvPr/>
        </p:nvPicPr>
        <p:blipFill>
          <a:blip r:embed="rId3"/>
          <a:srcRect t="56261" b="27227"/>
          <a:stretch>
            <a:fillRect/>
          </a:stretch>
        </p:blipFill>
        <p:spPr>
          <a:xfrm>
            <a:off x="0" y="100560"/>
            <a:ext cx="9144000" cy="849203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tangle 3"/>
          <p:cNvSpPr txBox="1"/>
          <p:nvPr/>
        </p:nvSpPr>
        <p:spPr>
          <a:xfrm>
            <a:off x="1114636" y="150856"/>
            <a:ext cx="691472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lvl1pPr>
          </a:lstStyle>
          <a:p>
            <a:r>
              <a:rPr lang="en-US" dirty="0"/>
              <a:t>LEADERBOARD</a:t>
            </a:r>
            <a:endParaRPr dirty="0"/>
          </a:p>
        </p:txBody>
      </p:sp>
      <p:sp>
        <p:nvSpPr>
          <p:cNvPr id="51" name="Rectangle 4"/>
          <p:cNvSpPr txBox="1">
            <a:spLocks noGrp="1"/>
          </p:cNvSpPr>
          <p:nvPr>
            <p:ph type="sldNum" sz="quarter" idx="4294967295"/>
          </p:nvPr>
        </p:nvSpPr>
        <p:spPr>
          <a:xfrm>
            <a:off x="8791768" y="4803997"/>
            <a:ext cx="172719" cy="2311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lvl1pPr defTabSz="685781">
              <a:defRPr sz="900" cap="all">
                <a:solidFill>
                  <a:srgbClr val="000000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fld id="{86CB4B4D-7CA3-9044-876B-883B54F8677D}" type="slidenum">
              <a:t>16</a:t>
            </a:fld>
            <a:endParaRPr dirty="0"/>
          </a:p>
        </p:txBody>
      </p:sp>
      <p:pic>
        <p:nvPicPr>
          <p:cNvPr id="52" name="Image 6" descr="Image 6"/>
          <p:cNvPicPr>
            <a:picLocks noChangeAspect="1"/>
          </p:cNvPicPr>
          <p:nvPr/>
        </p:nvPicPr>
        <p:blipFill>
          <a:blip r:embed="rId4"/>
          <a:srcRect b="23974"/>
          <a:stretch>
            <a:fillRect/>
          </a:stretch>
        </p:blipFill>
        <p:spPr>
          <a:xfrm>
            <a:off x="137567" y="4803997"/>
            <a:ext cx="309222" cy="2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ZoneTexte 7"/>
          <p:cNvSpPr txBox="1"/>
          <p:nvPr/>
        </p:nvSpPr>
        <p:spPr>
          <a:xfrm>
            <a:off x="1521374" y="597917"/>
            <a:ext cx="610124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B67DC0-5415-4954-B81F-1C22E104184B}"/>
              </a:ext>
            </a:extLst>
          </p:cNvPr>
          <p:cNvSpPr txBox="1"/>
          <p:nvPr/>
        </p:nvSpPr>
        <p:spPr>
          <a:xfrm>
            <a:off x="1265129" y="1314217"/>
            <a:ext cx="6764234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Create an algorithm for leaderboard and a page that will display this ranking system</a:t>
            </a:r>
          </a:p>
        </p:txBody>
      </p:sp>
    </p:spTree>
    <p:extLst>
      <p:ext uri="{BB962C8B-B14F-4D97-AF65-F5344CB8AC3E}">
        <p14:creationId xmlns:p14="http://schemas.microsoft.com/office/powerpoint/2010/main" val="90361213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"/>
          <p:cNvGrpSpPr/>
          <p:nvPr/>
        </p:nvGrpSpPr>
        <p:grpSpPr>
          <a:xfrm>
            <a:off x="-1" y="-6351"/>
            <a:ext cx="9183586" cy="5156201"/>
            <a:chOff x="0" y="0"/>
            <a:chExt cx="9183584" cy="5156200"/>
          </a:xfrm>
        </p:grpSpPr>
        <p:pic>
          <p:nvPicPr>
            <p:cNvPr id="66" name="Image" descr="Image"/>
            <p:cNvPicPr>
              <a:picLocks noChangeAspect="1"/>
            </p:cNvPicPr>
            <p:nvPr/>
          </p:nvPicPr>
          <p:blipFill>
            <a:blip r:embed="rId3"/>
            <a:srcRect l="3155" t="525" r="3155" b="525"/>
            <a:stretch>
              <a:fillRect/>
            </a:stretch>
          </p:blipFill>
          <p:spPr>
            <a:xfrm>
              <a:off x="0" y="940"/>
              <a:ext cx="9183585" cy="515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" name="Rectangle"/>
            <p:cNvSpPr/>
            <p:nvPr/>
          </p:nvSpPr>
          <p:spPr>
            <a:xfrm>
              <a:off x="0" y="0"/>
              <a:ext cx="9183585" cy="5156200"/>
            </a:xfrm>
            <a:prstGeom prst="rect">
              <a:avLst/>
            </a:prstGeom>
            <a:solidFill>
              <a:srgbClr val="000000">
                <a:alpha val="4840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 dirty="0"/>
            </a:p>
          </p:txBody>
        </p:sp>
      </p:grpSp>
      <p:sp>
        <p:nvSpPr>
          <p:cNvPr id="69" name="Rectangle"/>
          <p:cNvSpPr/>
          <p:nvPr/>
        </p:nvSpPr>
        <p:spPr>
          <a:xfrm>
            <a:off x="3112799" y="2488072"/>
            <a:ext cx="2918423" cy="4089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 dirty="0"/>
          </a:p>
        </p:txBody>
      </p:sp>
      <p:sp>
        <p:nvSpPr>
          <p:cNvPr id="70" name="Grouper 4"/>
          <p:cNvSpPr txBox="1"/>
          <p:nvPr/>
        </p:nvSpPr>
        <p:spPr>
          <a:xfrm>
            <a:off x="4525803" y="3271609"/>
            <a:ext cx="92393" cy="492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26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pPr>
            <a:endParaRPr dirty="0">
              <a:latin typeface="Ubisoft Sans Regular"/>
              <a:ea typeface="Ubisoft Sans Regular"/>
              <a:cs typeface="Ubisoft Sans Regular"/>
              <a:sym typeface="Ubisoft Sans Regular"/>
            </a:endParaRPr>
          </a:p>
        </p:txBody>
      </p:sp>
      <p:sp>
        <p:nvSpPr>
          <p:cNvPr id="71" name="CHAPTER 2"/>
          <p:cNvSpPr txBox="1"/>
          <p:nvPr/>
        </p:nvSpPr>
        <p:spPr>
          <a:xfrm>
            <a:off x="3166513" y="2513472"/>
            <a:ext cx="2811023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>
                <a:latin typeface="Ubisoft Sans Regular"/>
                <a:ea typeface="Ubisoft Sans Regular"/>
                <a:cs typeface="Ubisoft Sans Regular"/>
                <a:sym typeface="Ubisoft Sans Regular"/>
              </a:defRPr>
            </a:pPr>
            <a:r>
              <a:rPr lang="en-US" dirty="0"/>
              <a:t>7. ADVANCED GAMEPLAY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218319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RISMA_1920x1080.png" descr="PRISMA_1920x1080.png"/>
          <p:cNvPicPr>
            <a:picLocks noChangeAspect="1"/>
          </p:cNvPicPr>
          <p:nvPr/>
        </p:nvPicPr>
        <p:blipFill>
          <a:blip r:embed="rId3"/>
          <a:srcRect t="56261" b="27227"/>
          <a:stretch>
            <a:fillRect/>
          </a:stretch>
        </p:blipFill>
        <p:spPr>
          <a:xfrm>
            <a:off x="0" y="100560"/>
            <a:ext cx="9144000" cy="849203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tangle 3"/>
          <p:cNvSpPr txBox="1"/>
          <p:nvPr/>
        </p:nvSpPr>
        <p:spPr>
          <a:xfrm>
            <a:off x="1114636" y="150856"/>
            <a:ext cx="691472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lvl1pPr>
          </a:lstStyle>
          <a:p>
            <a:r>
              <a:rPr lang="en-US" dirty="0"/>
              <a:t>ADVANCED GAMEPLAY</a:t>
            </a:r>
            <a:endParaRPr dirty="0"/>
          </a:p>
        </p:txBody>
      </p:sp>
      <p:sp>
        <p:nvSpPr>
          <p:cNvPr id="51" name="Rectangle 4"/>
          <p:cNvSpPr txBox="1">
            <a:spLocks noGrp="1"/>
          </p:cNvSpPr>
          <p:nvPr>
            <p:ph type="sldNum" sz="quarter" idx="4294967295"/>
          </p:nvPr>
        </p:nvSpPr>
        <p:spPr>
          <a:xfrm>
            <a:off x="8791768" y="4803997"/>
            <a:ext cx="172719" cy="2311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lvl1pPr defTabSz="685781">
              <a:defRPr sz="900" cap="all">
                <a:solidFill>
                  <a:srgbClr val="000000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fld id="{86CB4B4D-7CA3-9044-876B-883B54F8677D}" type="slidenum">
              <a:t>18</a:t>
            </a:fld>
            <a:endParaRPr dirty="0"/>
          </a:p>
        </p:txBody>
      </p:sp>
      <p:pic>
        <p:nvPicPr>
          <p:cNvPr id="52" name="Image 6" descr="Image 6"/>
          <p:cNvPicPr>
            <a:picLocks noChangeAspect="1"/>
          </p:cNvPicPr>
          <p:nvPr/>
        </p:nvPicPr>
        <p:blipFill>
          <a:blip r:embed="rId4"/>
          <a:srcRect b="23974"/>
          <a:stretch>
            <a:fillRect/>
          </a:stretch>
        </p:blipFill>
        <p:spPr>
          <a:xfrm>
            <a:off x="137567" y="4803997"/>
            <a:ext cx="309222" cy="2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ZoneTexte 7"/>
          <p:cNvSpPr txBox="1"/>
          <p:nvPr/>
        </p:nvSpPr>
        <p:spPr>
          <a:xfrm>
            <a:off x="1521374" y="597917"/>
            <a:ext cx="610124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B67DC0-5415-4954-B81F-1C22E104184B}"/>
              </a:ext>
            </a:extLst>
          </p:cNvPr>
          <p:cNvSpPr txBox="1"/>
          <p:nvPr/>
        </p:nvSpPr>
        <p:spPr>
          <a:xfrm>
            <a:off x="1265129" y="1059578"/>
            <a:ext cx="6764234" cy="3477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AI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allow AI players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automatically create deck, choosing some types: aggressive, action oriented deck,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different type of mana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HEROES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define more attributes / abilities for a hero (suggestions below)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defense (passive) - reduces the lost HPs when attacked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raise attack value for 1 / all tapped cards (activate ability, consumes mana)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skip turn increases defense for one round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7550185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RISMA_1920x1080.png" descr="PRISMA_1920x1080.png"/>
          <p:cNvPicPr>
            <a:picLocks noChangeAspect="1"/>
          </p:cNvPicPr>
          <p:nvPr/>
        </p:nvPicPr>
        <p:blipFill>
          <a:blip r:embed="rId3"/>
          <a:srcRect t="56261" b="27227"/>
          <a:stretch>
            <a:fillRect/>
          </a:stretch>
        </p:blipFill>
        <p:spPr>
          <a:xfrm>
            <a:off x="0" y="100560"/>
            <a:ext cx="9144000" cy="849203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tangle 3"/>
          <p:cNvSpPr txBox="1"/>
          <p:nvPr/>
        </p:nvSpPr>
        <p:spPr>
          <a:xfrm>
            <a:off x="1114636" y="150856"/>
            <a:ext cx="691472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lvl1pPr>
          </a:lstStyle>
          <a:p>
            <a:r>
              <a:rPr lang="en-US" dirty="0"/>
              <a:t>ADVANCED GAMEPLAY</a:t>
            </a:r>
            <a:endParaRPr dirty="0"/>
          </a:p>
        </p:txBody>
      </p:sp>
      <p:sp>
        <p:nvSpPr>
          <p:cNvPr id="51" name="Rectangle 4"/>
          <p:cNvSpPr txBox="1">
            <a:spLocks noGrp="1"/>
          </p:cNvSpPr>
          <p:nvPr>
            <p:ph type="sldNum" sz="quarter" idx="4294967295"/>
          </p:nvPr>
        </p:nvSpPr>
        <p:spPr>
          <a:xfrm>
            <a:off x="8791768" y="4803997"/>
            <a:ext cx="172719" cy="2311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lvl1pPr defTabSz="685781">
              <a:defRPr sz="900" cap="all">
                <a:solidFill>
                  <a:srgbClr val="000000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fld id="{86CB4B4D-7CA3-9044-876B-883B54F8677D}" type="slidenum">
              <a:t>19</a:t>
            </a:fld>
            <a:endParaRPr dirty="0"/>
          </a:p>
        </p:txBody>
      </p:sp>
      <p:pic>
        <p:nvPicPr>
          <p:cNvPr id="52" name="Image 6" descr="Image 6"/>
          <p:cNvPicPr>
            <a:picLocks noChangeAspect="1"/>
          </p:cNvPicPr>
          <p:nvPr/>
        </p:nvPicPr>
        <p:blipFill>
          <a:blip r:embed="rId4"/>
          <a:srcRect b="23974"/>
          <a:stretch>
            <a:fillRect/>
          </a:stretch>
        </p:blipFill>
        <p:spPr>
          <a:xfrm>
            <a:off x="137567" y="4803997"/>
            <a:ext cx="309222" cy="2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ZoneTexte 7"/>
          <p:cNvSpPr txBox="1"/>
          <p:nvPr/>
        </p:nvSpPr>
        <p:spPr>
          <a:xfrm>
            <a:off x="1521374" y="597917"/>
            <a:ext cx="610124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B67DC0-5415-4954-B81F-1C22E104184B}"/>
              </a:ext>
            </a:extLst>
          </p:cNvPr>
          <p:cNvSpPr txBox="1"/>
          <p:nvPr/>
        </p:nvSpPr>
        <p:spPr>
          <a:xfrm>
            <a:off x="1265129" y="1059578"/>
            <a:ext cx="6764234" cy="36009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dirty="0"/>
              <a:t>CREATURE - STATIC/PASSIVE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flying =&gt; a creature with flying can be blocked only by other creature with flying or 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taunt, defend =&gt; you cannot attack another creature on the battlefield until you destroy the taunter/defender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first strike =&gt; the creature with first strike assign damage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flash =&gt; a creature with flash can be played also on the opponent 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haste =&gt; a creature can attack on the same turn they enter the battlefield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life link =&gt; a creature with life link, gain life for its owner equal with his attack power if it's used in combat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reach =&gt; a creature with reach can block creatures with flying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Vigilance =&gt; a creature with vigilance it's not tapped on attack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Hexproof =&gt; a creature with hexproof cannot be target of direct-action cards(target creature), but can be affected by global actions</a:t>
            </a:r>
          </a:p>
          <a:p>
            <a:r>
              <a:rPr lang="en-US" sz="1400" dirty="0"/>
              <a:t>      creature attack has a 50% of stunning the attacked creature (cannot attack for      one round)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8041030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ACK_2_1920x1080.png" descr="ACK_2_1920x10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Rectangle"/>
          <p:cNvSpPr/>
          <p:nvPr/>
        </p:nvSpPr>
        <p:spPr>
          <a:xfrm>
            <a:off x="-7542" y="-12254"/>
            <a:ext cx="9159084" cy="5168008"/>
          </a:xfrm>
          <a:prstGeom prst="rect">
            <a:avLst/>
          </a:prstGeom>
          <a:gradFill>
            <a:gsLst>
              <a:gs pos="0">
                <a:srgbClr val="3A60D2">
                  <a:alpha val="32322"/>
                </a:srgbClr>
              </a:gs>
              <a:gs pos="100000">
                <a:srgbClr val="192935">
                  <a:alpha val="53938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21379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2A5671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  <p:sp>
        <p:nvSpPr>
          <p:cNvPr id="40" name="Grouper 4"/>
          <p:cNvSpPr txBox="1"/>
          <p:nvPr/>
        </p:nvSpPr>
        <p:spPr>
          <a:xfrm>
            <a:off x="4525803" y="1587639"/>
            <a:ext cx="92394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23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pPr>
            <a:endParaRPr dirty="0">
              <a:latin typeface="Ubisoft Sans Regular"/>
              <a:ea typeface="Ubisoft Sans Regular"/>
              <a:cs typeface="Ubisoft Sans Regular"/>
              <a:sym typeface="Ubisoft Sans Regular"/>
            </a:endParaRPr>
          </a:p>
        </p:txBody>
      </p:sp>
      <p:sp>
        <p:nvSpPr>
          <p:cNvPr id="41" name="CHAPTER 1"/>
          <p:cNvSpPr txBox="1"/>
          <p:nvPr/>
        </p:nvSpPr>
        <p:spPr>
          <a:xfrm>
            <a:off x="2768252" y="937307"/>
            <a:ext cx="595612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pPr algn="l"/>
            <a:r>
              <a:rPr lang="en-US" dirty="0"/>
              <a:t>1. GAME RULES</a:t>
            </a:r>
            <a:endParaRPr dirty="0"/>
          </a:p>
        </p:txBody>
      </p:sp>
      <p:sp>
        <p:nvSpPr>
          <p:cNvPr id="43" name="CHAPTER 2"/>
          <p:cNvSpPr txBox="1"/>
          <p:nvPr/>
        </p:nvSpPr>
        <p:spPr>
          <a:xfrm>
            <a:off x="2768252" y="1380307"/>
            <a:ext cx="578076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pPr algn="l"/>
            <a:r>
              <a:rPr lang="en-US" dirty="0"/>
              <a:t>2. DEFINITIONS</a:t>
            </a:r>
            <a:endParaRPr dirty="0"/>
          </a:p>
        </p:txBody>
      </p:sp>
      <p:sp>
        <p:nvSpPr>
          <p:cNvPr id="45" name="CHAPTER 3"/>
          <p:cNvSpPr txBox="1"/>
          <p:nvPr/>
        </p:nvSpPr>
        <p:spPr>
          <a:xfrm>
            <a:off x="2768252" y="1813250"/>
            <a:ext cx="585591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pPr algn="l"/>
            <a:r>
              <a:rPr lang="en-US" dirty="0"/>
              <a:t>3. HEROES &amp; DECK BUILDER</a:t>
            </a:r>
            <a:endParaRPr dirty="0"/>
          </a:p>
        </p:txBody>
      </p:sp>
      <p:sp>
        <p:nvSpPr>
          <p:cNvPr id="10" name="CHAPTER 3">
            <a:extLst>
              <a:ext uri="{FF2B5EF4-FFF2-40B4-BE49-F238E27FC236}">
                <a16:creationId xmlns:a16="http://schemas.microsoft.com/office/drawing/2014/main" id="{307FC077-7757-4E01-B4E7-4864FEBA3E5F}"/>
              </a:ext>
            </a:extLst>
          </p:cNvPr>
          <p:cNvSpPr txBox="1"/>
          <p:nvPr/>
        </p:nvSpPr>
        <p:spPr>
          <a:xfrm>
            <a:off x="2768252" y="2229096"/>
            <a:ext cx="585591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pPr algn="l"/>
            <a:r>
              <a:rPr lang="en-US" dirty="0"/>
              <a:t>4. ROUND PHASES</a:t>
            </a:r>
            <a:endParaRPr dirty="0"/>
          </a:p>
        </p:txBody>
      </p:sp>
      <p:sp>
        <p:nvSpPr>
          <p:cNvPr id="11" name="CHAPTER 3">
            <a:extLst>
              <a:ext uri="{FF2B5EF4-FFF2-40B4-BE49-F238E27FC236}">
                <a16:creationId xmlns:a16="http://schemas.microsoft.com/office/drawing/2014/main" id="{83B9ADEC-8214-4132-9887-734CCAC3A9B0}"/>
              </a:ext>
            </a:extLst>
          </p:cNvPr>
          <p:cNvSpPr txBox="1"/>
          <p:nvPr/>
        </p:nvSpPr>
        <p:spPr>
          <a:xfrm>
            <a:off x="2768252" y="2639268"/>
            <a:ext cx="595612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pPr algn="l"/>
            <a:r>
              <a:rPr lang="en-US" dirty="0"/>
              <a:t>5. ATTACK PHASE</a:t>
            </a:r>
            <a:endParaRPr dirty="0"/>
          </a:p>
        </p:txBody>
      </p:sp>
      <p:sp>
        <p:nvSpPr>
          <p:cNvPr id="12" name="CHAPTER 3">
            <a:extLst>
              <a:ext uri="{FF2B5EF4-FFF2-40B4-BE49-F238E27FC236}">
                <a16:creationId xmlns:a16="http://schemas.microsoft.com/office/drawing/2014/main" id="{3D7A713B-DF2A-4899-846D-EBE5160DF369}"/>
              </a:ext>
            </a:extLst>
          </p:cNvPr>
          <p:cNvSpPr txBox="1"/>
          <p:nvPr/>
        </p:nvSpPr>
        <p:spPr>
          <a:xfrm>
            <a:off x="2768252" y="3049440"/>
            <a:ext cx="595612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pPr algn="l"/>
            <a:r>
              <a:rPr lang="en-US" dirty="0"/>
              <a:t>6. LEADERBOARD</a:t>
            </a:r>
            <a:endParaRPr dirty="0"/>
          </a:p>
        </p:txBody>
      </p:sp>
      <p:sp>
        <p:nvSpPr>
          <p:cNvPr id="13" name="CHAPTER 3">
            <a:extLst>
              <a:ext uri="{FF2B5EF4-FFF2-40B4-BE49-F238E27FC236}">
                <a16:creationId xmlns:a16="http://schemas.microsoft.com/office/drawing/2014/main" id="{BF5D79C5-0152-4D55-99E9-B02CC47C96F1}"/>
              </a:ext>
            </a:extLst>
          </p:cNvPr>
          <p:cNvSpPr txBox="1"/>
          <p:nvPr/>
        </p:nvSpPr>
        <p:spPr>
          <a:xfrm>
            <a:off x="2768252" y="3459612"/>
            <a:ext cx="595612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>
                <a:solidFill>
                  <a:srgbClr val="FFFFFF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pPr algn="l"/>
            <a:r>
              <a:rPr lang="en-US" dirty="0"/>
              <a:t>7. ADVANCED GAMEPLAY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RISMA_1920x1080.png" descr="PRISMA_1920x1080.png"/>
          <p:cNvPicPr>
            <a:picLocks noChangeAspect="1"/>
          </p:cNvPicPr>
          <p:nvPr/>
        </p:nvPicPr>
        <p:blipFill>
          <a:blip r:embed="rId3"/>
          <a:srcRect t="56261" b="27227"/>
          <a:stretch>
            <a:fillRect/>
          </a:stretch>
        </p:blipFill>
        <p:spPr>
          <a:xfrm>
            <a:off x="0" y="100560"/>
            <a:ext cx="9144000" cy="849203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tangle 3"/>
          <p:cNvSpPr txBox="1"/>
          <p:nvPr/>
        </p:nvSpPr>
        <p:spPr>
          <a:xfrm>
            <a:off x="1114636" y="150856"/>
            <a:ext cx="691472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lvl1pPr>
          </a:lstStyle>
          <a:p>
            <a:r>
              <a:rPr lang="en-US" dirty="0"/>
              <a:t>ADVANCED GAMEPLAY</a:t>
            </a:r>
            <a:endParaRPr dirty="0"/>
          </a:p>
        </p:txBody>
      </p:sp>
      <p:sp>
        <p:nvSpPr>
          <p:cNvPr id="51" name="Rectangle 4"/>
          <p:cNvSpPr txBox="1">
            <a:spLocks noGrp="1"/>
          </p:cNvSpPr>
          <p:nvPr>
            <p:ph type="sldNum" sz="quarter" idx="4294967295"/>
          </p:nvPr>
        </p:nvSpPr>
        <p:spPr>
          <a:xfrm>
            <a:off x="8791768" y="4803997"/>
            <a:ext cx="172719" cy="2311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lvl1pPr defTabSz="685781">
              <a:defRPr sz="900" cap="all">
                <a:solidFill>
                  <a:srgbClr val="000000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fld id="{86CB4B4D-7CA3-9044-876B-883B54F8677D}" type="slidenum">
              <a:t>20</a:t>
            </a:fld>
            <a:endParaRPr dirty="0"/>
          </a:p>
        </p:txBody>
      </p:sp>
      <p:pic>
        <p:nvPicPr>
          <p:cNvPr id="52" name="Image 6" descr="Image 6"/>
          <p:cNvPicPr>
            <a:picLocks noChangeAspect="1"/>
          </p:cNvPicPr>
          <p:nvPr/>
        </p:nvPicPr>
        <p:blipFill>
          <a:blip r:embed="rId4"/>
          <a:srcRect b="23974"/>
          <a:stretch>
            <a:fillRect/>
          </a:stretch>
        </p:blipFill>
        <p:spPr>
          <a:xfrm>
            <a:off x="137567" y="4803997"/>
            <a:ext cx="309222" cy="2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ZoneTexte 7"/>
          <p:cNvSpPr txBox="1"/>
          <p:nvPr/>
        </p:nvSpPr>
        <p:spPr>
          <a:xfrm>
            <a:off x="1521374" y="597917"/>
            <a:ext cx="610124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B67DC0-5415-4954-B81F-1C22E104184B}"/>
              </a:ext>
            </a:extLst>
          </p:cNvPr>
          <p:cNvSpPr txBox="1"/>
          <p:nvPr/>
        </p:nvSpPr>
        <p:spPr>
          <a:xfrm>
            <a:off x="1265129" y="1059578"/>
            <a:ext cx="6764234" cy="40626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dirty="0"/>
              <a:t>CREATURE – ACTIVATED 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tap this creature to give flying to 1/all your other creatures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tap this creature to give 1 damage to 1/all opponent creatures</a:t>
            </a:r>
          </a:p>
          <a:p>
            <a:endParaRPr lang="en-US" sz="1400" dirty="0"/>
          </a:p>
          <a:p>
            <a:r>
              <a:rPr lang="en-US" dirty="0"/>
              <a:t>ACTION CARDS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deal x damage to target opponent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deal x damage to target creature, or general deal x damage to all creatures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tap target creature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give some ability to target creature for this 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destroy target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cancel target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draw x cards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dirty="0"/>
              <a:t>EQUIPMENT CARDS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equipped creature have +x attack and defense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equipped creature has flying ability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0107619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ACK_2_1920x1080.png" descr="ACK_2_1920x10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Rectangle"/>
          <p:cNvSpPr/>
          <p:nvPr/>
        </p:nvSpPr>
        <p:spPr>
          <a:xfrm>
            <a:off x="-7542" y="-12254"/>
            <a:ext cx="9159084" cy="5168008"/>
          </a:xfrm>
          <a:prstGeom prst="rect">
            <a:avLst/>
          </a:prstGeom>
          <a:gradFill>
            <a:gsLst>
              <a:gs pos="0">
                <a:srgbClr val="3A60D2">
                  <a:alpha val="32322"/>
                </a:srgbClr>
              </a:gs>
              <a:gs pos="100000">
                <a:srgbClr val="192935">
                  <a:alpha val="53938"/>
                </a:srgbClr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21379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2A5671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  <p:sp>
        <p:nvSpPr>
          <p:cNvPr id="290" name="Grouper 4"/>
          <p:cNvSpPr txBox="1"/>
          <p:nvPr/>
        </p:nvSpPr>
        <p:spPr>
          <a:xfrm>
            <a:off x="3571553" y="1658471"/>
            <a:ext cx="2000894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23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pPr>
            <a:r>
              <a:rPr lang="en-US" sz="4800" dirty="0"/>
              <a:t>Q&amp;A</a:t>
            </a:r>
            <a:endParaRPr sz="4800" dirty="0">
              <a:latin typeface="Ubisoft Sans Regular"/>
              <a:ea typeface="Ubisoft Sans Regular"/>
              <a:cs typeface="Ubisoft Sans Regular"/>
              <a:sym typeface="Ubisoft Sans Regular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ACK_1_1920x1080.png" descr="ACK_1_1920x10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Rectangle 11"/>
          <p:cNvSpPr/>
          <p:nvPr/>
        </p:nvSpPr>
        <p:spPr>
          <a:xfrm>
            <a:off x="679" y="-8940"/>
            <a:ext cx="9142642" cy="5161380"/>
          </a:xfrm>
          <a:prstGeom prst="rect">
            <a:avLst/>
          </a:prstGeom>
          <a:gradFill>
            <a:gsLst>
              <a:gs pos="0">
                <a:srgbClr val="0F1C3E">
                  <a:alpha val="0"/>
                </a:srgbClr>
              </a:gs>
              <a:gs pos="100000">
                <a:srgbClr val="112047">
                  <a:alpha val="61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pPr>
            <a:endParaRPr dirty="0"/>
          </a:p>
        </p:txBody>
      </p:sp>
      <p:sp>
        <p:nvSpPr>
          <p:cNvPr id="297" name="Rectangle 7"/>
          <p:cNvSpPr txBox="1">
            <a:spLocks noGrp="1"/>
          </p:cNvSpPr>
          <p:nvPr>
            <p:ph type="sldNum" sz="quarter" idx="4294967295"/>
          </p:nvPr>
        </p:nvSpPr>
        <p:spPr>
          <a:xfrm>
            <a:off x="8746051" y="4803997"/>
            <a:ext cx="218439" cy="2311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lvl1pPr defTabSz="685781">
              <a:defRPr sz="900" cap="all">
                <a:solidFill>
                  <a:srgbClr val="FFFFFF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fld id="{86CB4B4D-7CA3-9044-876B-883B54F8677D}" type="slidenum">
              <a:t>22</a:t>
            </a:fld>
            <a:endParaRPr dirty="0"/>
          </a:p>
        </p:txBody>
      </p:sp>
      <p:pic>
        <p:nvPicPr>
          <p:cNvPr id="298" name="Image 9" descr="Image 9"/>
          <p:cNvPicPr>
            <a:picLocks noChangeAspect="1"/>
          </p:cNvPicPr>
          <p:nvPr/>
        </p:nvPicPr>
        <p:blipFill>
          <a:blip r:embed="rId4"/>
          <a:srcRect l="13990" r="13979" b="24853"/>
          <a:stretch>
            <a:fillRect/>
          </a:stretch>
        </p:blipFill>
        <p:spPr>
          <a:xfrm>
            <a:off x="179510" y="4803997"/>
            <a:ext cx="225339" cy="2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ZoneTexte 11"/>
          <p:cNvSpPr txBox="1"/>
          <p:nvPr/>
        </p:nvSpPr>
        <p:spPr>
          <a:xfrm>
            <a:off x="1717655" y="2076306"/>
            <a:ext cx="5708690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lvl1pPr>
          </a:lstStyle>
          <a:p>
            <a:r>
              <a:rPr dirty="0"/>
              <a:t>Thank you!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"/>
          <p:cNvGrpSpPr/>
          <p:nvPr/>
        </p:nvGrpSpPr>
        <p:grpSpPr>
          <a:xfrm>
            <a:off x="-1" y="-6351"/>
            <a:ext cx="9183586" cy="5156201"/>
            <a:chOff x="0" y="0"/>
            <a:chExt cx="9183584" cy="5156200"/>
          </a:xfrm>
        </p:grpSpPr>
        <p:pic>
          <p:nvPicPr>
            <p:cNvPr id="66" name="Image" descr="Image"/>
            <p:cNvPicPr>
              <a:picLocks noChangeAspect="1"/>
            </p:cNvPicPr>
            <p:nvPr/>
          </p:nvPicPr>
          <p:blipFill>
            <a:blip r:embed="rId3"/>
            <a:srcRect l="3155" t="525" r="3155" b="525"/>
            <a:stretch>
              <a:fillRect/>
            </a:stretch>
          </p:blipFill>
          <p:spPr>
            <a:xfrm>
              <a:off x="0" y="940"/>
              <a:ext cx="9183585" cy="515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" name="Rectangle"/>
            <p:cNvSpPr/>
            <p:nvPr/>
          </p:nvSpPr>
          <p:spPr>
            <a:xfrm>
              <a:off x="0" y="0"/>
              <a:ext cx="9183585" cy="5156200"/>
            </a:xfrm>
            <a:prstGeom prst="rect">
              <a:avLst/>
            </a:prstGeom>
            <a:solidFill>
              <a:srgbClr val="000000">
                <a:alpha val="4840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 dirty="0"/>
            </a:p>
          </p:txBody>
        </p:sp>
      </p:grpSp>
      <p:sp>
        <p:nvSpPr>
          <p:cNvPr id="69" name="Rectangle"/>
          <p:cNvSpPr/>
          <p:nvPr/>
        </p:nvSpPr>
        <p:spPr>
          <a:xfrm>
            <a:off x="3749147" y="2511639"/>
            <a:ext cx="1869594" cy="4089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 dirty="0"/>
          </a:p>
        </p:txBody>
      </p:sp>
      <p:sp>
        <p:nvSpPr>
          <p:cNvPr id="70" name="Grouper 4"/>
          <p:cNvSpPr txBox="1"/>
          <p:nvPr/>
        </p:nvSpPr>
        <p:spPr>
          <a:xfrm>
            <a:off x="4525803" y="3271609"/>
            <a:ext cx="92393" cy="492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26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pPr>
            <a:endParaRPr dirty="0">
              <a:latin typeface="Ubisoft Sans Regular"/>
              <a:ea typeface="Ubisoft Sans Regular"/>
              <a:cs typeface="Ubisoft Sans Regular"/>
              <a:sym typeface="Ubisoft Sans Regular"/>
            </a:endParaRPr>
          </a:p>
        </p:txBody>
      </p:sp>
      <p:sp>
        <p:nvSpPr>
          <p:cNvPr id="71" name="CHAPTER 2"/>
          <p:cNvSpPr txBox="1"/>
          <p:nvPr/>
        </p:nvSpPr>
        <p:spPr>
          <a:xfrm>
            <a:off x="3726981" y="2513472"/>
            <a:ext cx="190214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/>
          <a:p>
            <a:pPr algn="ctr">
              <a:defRPr>
                <a:latin typeface="Ubisoft Sans Regular"/>
                <a:ea typeface="Ubisoft Sans Regular"/>
                <a:cs typeface="Ubisoft Sans Regular"/>
                <a:sym typeface="Ubisoft Sans Regular"/>
              </a:defRPr>
            </a:pPr>
            <a:r>
              <a:rPr lang="en-US" dirty="0"/>
              <a:t>1. GAME RULES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456611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RISMA_1920x1080.png" descr="PRISMA_1920x1080.png"/>
          <p:cNvPicPr>
            <a:picLocks noChangeAspect="1"/>
          </p:cNvPicPr>
          <p:nvPr/>
        </p:nvPicPr>
        <p:blipFill>
          <a:blip r:embed="rId3"/>
          <a:srcRect t="56261" b="27227"/>
          <a:stretch>
            <a:fillRect/>
          </a:stretch>
        </p:blipFill>
        <p:spPr>
          <a:xfrm>
            <a:off x="0" y="100560"/>
            <a:ext cx="9144000" cy="849203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tangle 3"/>
          <p:cNvSpPr txBox="1"/>
          <p:nvPr/>
        </p:nvSpPr>
        <p:spPr>
          <a:xfrm>
            <a:off x="1114636" y="150856"/>
            <a:ext cx="691472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lvl1pPr>
          </a:lstStyle>
          <a:p>
            <a:r>
              <a:rPr lang="en-US" dirty="0"/>
              <a:t>GAME RULES</a:t>
            </a:r>
            <a:endParaRPr dirty="0"/>
          </a:p>
        </p:txBody>
      </p:sp>
      <p:sp>
        <p:nvSpPr>
          <p:cNvPr id="51" name="Rectangle 4"/>
          <p:cNvSpPr txBox="1">
            <a:spLocks noGrp="1"/>
          </p:cNvSpPr>
          <p:nvPr>
            <p:ph type="sldNum" sz="quarter" idx="4294967295"/>
          </p:nvPr>
        </p:nvSpPr>
        <p:spPr>
          <a:xfrm>
            <a:off x="8791768" y="4803997"/>
            <a:ext cx="172719" cy="2311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lvl1pPr defTabSz="685781">
              <a:defRPr sz="900" cap="all">
                <a:solidFill>
                  <a:srgbClr val="000000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fld id="{86CB4B4D-7CA3-9044-876B-883B54F8677D}" type="slidenum">
              <a:t>4</a:t>
            </a:fld>
            <a:endParaRPr dirty="0"/>
          </a:p>
        </p:txBody>
      </p:sp>
      <p:pic>
        <p:nvPicPr>
          <p:cNvPr id="52" name="Image 6" descr="Image 6"/>
          <p:cNvPicPr>
            <a:picLocks noChangeAspect="1"/>
          </p:cNvPicPr>
          <p:nvPr/>
        </p:nvPicPr>
        <p:blipFill>
          <a:blip r:embed="rId4"/>
          <a:srcRect b="23974"/>
          <a:stretch>
            <a:fillRect/>
          </a:stretch>
        </p:blipFill>
        <p:spPr>
          <a:xfrm>
            <a:off x="137567" y="4803997"/>
            <a:ext cx="309222" cy="2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ZoneTexte 7"/>
          <p:cNvSpPr txBox="1"/>
          <p:nvPr/>
        </p:nvSpPr>
        <p:spPr>
          <a:xfrm>
            <a:off x="1521374" y="597917"/>
            <a:ext cx="610124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B67DC0-5415-4954-B81F-1C22E104184B}"/>
              </a:ext>
            </a:extLst>
          </p:cNvPr>
          <p:cNvSpPr txBox="1"/>
          <p:nvPr/>
        </p:nvSpPr>
        <p:spPr>
          <a:xfrm>
            <a:off x="1265129" y="1314217"/>
            <a:ext cx="6018756" cy="3970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Minimum required rules: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Every player should be able to select a hero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Define the number of cards that dec</a:t>
            </a:r>
            <a:r>
              <a:rPr lang="en-US" dirty="0"/>
              <a:t>ks should contain and max number of same card that can be included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Define </a:t>
            </a:r>
            <a:r>
              <a:rPr lang="en-US" dirty="0"/>
              <a:t>a minimum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en-US" dirty="0"/>
              <a:t>of 10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types of creatures</a:t>
            </a:r>
            <a:endParaRPr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Choose game type with mana cards or with automatically increased mana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Define game end rules (e.g. hero health, empty deck)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2432266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"/>
          <p:cNvGrpSpPr/>
          <p:nvPr/>
        </p:nvGrpSpPr>
        <p:grpSpPr>
          <a:xfrm>
            <a:off x="-1" y="-6351"/>
            <a:ext cx="9183586" cy="5156201"/>
            <a:chOff x="0" y="0"/>
            <a:chExt cx="9183584" cy="5156200"/>
          </a:xfrm>
        </p:grpSpPr>
        <p:pic>
          <p:nvPicPr>
            <p:cNvPr id="66" name="Image" descr="Image"/>
            <p:cNvPicPr>
              <a:picLocks noChangeAspect="1"/>
            </p:cNvPicPr>
            <p:nvPr/>
          </p:nvPicPr>
          <p:blipFill>
            <a:blip r:embed="rId3"/>
            <a:srcRect l="3155" t="525" r="3155" b="525"/>
            <a:stretch>
              <a:fillRect/>
            </a:stretch>
          </p:blipFill>
          <p:spPr>
            <a:xfrm>
              <a:off x="0" y="940"/>
              <a:ext cx="9183585" cy="515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" name="Rectangle"/>
            <p:cNvSpPr/>
            <p:nvPr/>
          </p:nvSpPr>
          <p:spPr>
            <a:xfrm>
              <a:off x="0" y="0"/>
              <a:ext cx="9183585" cy="5156200"/>
            </a:xfrm>
            <a:prstGeom prst="rect">
              <a:avLst/>
            </a:prstGeom>
            <a:solidFill>
              <a:srgbClr val="000000">
                <a:alpha val="4840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 dirty="0"/>
            </a:p>
          </p:txBody>
        </p:sp>
      </p:grpSp>
      <p:sp>
        <p:nvSpPr>
          <p:cNvPr id="69" name="Rectangle"/>
          <p:cNvSpPr/>
          <p:nvPr/>
        </p:nvSpPr>
        <p:spPr>
          <a:xfrm>
            <a:off x="3725579" y="2488072"/>
            <a:ext cx="1692842" cy="4089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 dirty="0"/>
          </a:p>
        </p:txBody>
      </p:sp>
      <p:sp>
        <p:nvSpPr>
          <p:cNvPr id="70" name="Grouper 4"/>
          <p:cNvSpPr txBox="1"/>
          <p:nvPr/>
        </p:nvSpPr>
        <p:spPr>
          <a:xfrm>
            <a:off x="4525803" y="3271609"/>
            <a:ext cx="92393" cy="492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26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pPr>
            <a:endParaRPr dirty="0">
              <a:latin typeface="Ubisoft Sans Regular"/>
              <a:ea typeface="Ubisoft Sans Regular"/>
              <a:cs typeface="Ubisoft Sans Regular"/>
              <a:sym typeface="Ubisoft Sans Regular"/>
            </a:endParaRPr>
          </a:p>
        </p:txBody>
      </p:sp>
      <p:sp>
        <p:nvSpPr>
          <p:cNvPr id="71" name="CHAPTER 2"/>
          <p:cNvSpPr txBox="1"/>
          <p:nvPr/>
        </p:nvSpPr>
        <p:spPr>
          <a:xfrm>
            <a:off x="3747584" y="2513472"/>
            <a:ext cx="164884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>
                <a:latin typeface="Ubisoft Sans Regular"/>
                <a:ea typeface="Ubisoft Sans Regular"/>
                <a:cs typeface="Ubisoft Sans Regular"/>
                <a:sym typeface="Ubisoft Sans Regular"/>
              </a:defRPr>
            </a:pPr>
            <a:r>
              <a:rPr lang="en-US" dirty="0"/>
              <a:t>2. DEFINITIONS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651666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RISMA_1920x1080.png" descr="PRISMA_1920x1080.png"/>
          <p:cNvPicPr>
            <a:picLocks noChangeAspect="1"/>
          </p:cNvPicPr>
          <p:nvPr/>
        </p:nvPicPr>
        <p:blipFill>
          <a:blip r:embed="rId3"/>
          <a:srcRect t="56261" b="27227"/>
          <a:stretch>
            <a:fillRect/>
          </a:stretch>
        </p:blipFill>
        <p:spPr>
          <a:xfrm>
            <a:off x="0" y="100560"/>
            <a:ext cx="9144000" cy="849203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tangle 3"/>
          <p:cNvSpPr txBox="1"/>
          <p:nvPr/>
        </p:nvSpPr>
        <p:spPr>
          <a:xfrm>
            <a:off x="1114636" y="150856"/>
            <a:ext cx="691472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lvl1pPr>
          </a:lstStyle>
          <a:p>
            <a:r>
              <a:rPr lang="en-US" dirty="0"/>
              <a:t>DEFINITIONS</a:t>
            </a:r>
            <a:endParaRPr dirty="0"/>
          </a:p>
        </p:txBody>
      </p:sp>
      <p:sp>
        <p:nvSpPr>
          <p:cNvPr id="51" name="Rectangle 4"/>
          <p:cNvSpPr txBox="1">
            <a:spLocks noGrp="1"/>
          </p:cNvSpPr>
          <p:nvPr>
            <p:ph type="sldNum" sz="quarter" idx="4294967295"/>
          </p:nvPr>
        </p:nvSpPr>
        <p:spPr>
          <a:xfrm>
            <a:off x="8791768" y="4803997"/>
            <a:ext cx="172719" cy="2311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lvl1pPr defTabSz="685781">
              <a:defRPr sz="900" cap="all">
                <a:solidFill>
                  <a:srgbClr val="000000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fld id="{86CB4B4D-7CA3-9044-876B-883B54F8677D}" type="slidenum">
              <a:t>6</a:t>
            </a:fld>
            <a:endParaRPr dirty="0"/>
          </a:p>
        </p:txBody>
      </p:sp>
      <p:pic>
        <p:nvPicPr>
          <p:cNvPr id="52" name="Image 6" descr="Image 6"/>
          <p:cNvPicPr>
            <a:picLocks noChangeAspect="1"/>
          </p:cNvPicPr>
          <p:nvPr/>
        </p:nvPicPr>
        <p:blipFill>
          <a:blip r:embed="rId4"/>
          <a:srcRect b="23974"/>
          <a:stretch>
            <a:fillRect/>
          </a:stretch>
        </p:blipFill>
        <p:spPr>
          <a:xfrm>
            <a:off x="137567" y="4803997"/>
            <a:ext cx="309222" cy="2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ZoneTexte 7"/>
          <p:cNvSpPr txBox="1"/>
          <p:nvPr/>
        </p:nvSpPr>
        <p:spPr>
          <a:xfrm>
            <a:off x="1521374" y="597917"/>
            <a:ext cx="610124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B67DC0-5415-4954-B81F-1C22E104184B}"/>
              </a:ext>
            </a:extLst>
          </p:cNvPr>
          <p:cNvSpPr txBox="1"/>
          <p:nvPr/>
        </p:nvSpPr>
        <p:spPr>
          <a:xfrm>
            <a:off x="1265129" y="1314217"/>
            <a:ext cx="6018756" cy="3416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lvl="8"/>
            <a:r>
              <a:rPr lang="en-US" dirty="0"/>
              <a:t>CARD ANATOMY</a:t>
            </a:r>
          </a:p>
          <a:p>
            <a:pPr lvl="8"/>
            <a:endParaRPr lang="en-US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Name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Mana cost – mana is the resource used to cast creatures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Type line – every card has a type, for MVP we will use only creature type and mana card type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Text box – some cards can have abilities, for the MVP this will be empty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Power/Toughness – every creature card type should have to values representing these abilities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7664842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RISMA_1920x1080.png" descr="PRISMA_1920x1080.png"/>
          <p:cNvPicPr>
            <a:picLocks noChangeAspect="1"/>
          </p:cNvPicPr>
          <p:nvPr/>
        </p:nvPicPr>
        <p:blipFill>
          <a:blip r:embed="rId3"/>
          <a:srcRect t="56261" b="27227"/>
          <a:stretch>
            <a:fillRect/>
          </a:stretch>
        </p:blipFill>
        <p:spPr>
          <a:xfrm>
            <a:off x="0" y="100560"/>
            <a:ext cx="9144000" cy="849203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tangle 3"/>
          <p:cNvSpPr txBox="1"/>
          <p:nvPr/>
        </p:nvSpPr>
        <p:spPr>
          <a:xfrm>
            <a:off x="1114636" y="150856"/>
            <a:ext cx="691472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lvl1pPr>
          </a:lstStyle>
          <a:p>
            <a:r>
              <a:rPr lang="en-US" dirty="0"/>
              <a:t>DEFINITIONS</a:t>
            </a:r>
            <a:endParaRPr dirty="0"/>
          </a:p>
        </p:txBody>
      </p:sp>
      <p:sp>
        <p:nvSpPr>
          <p:cNvPr id="51" name="Rectangle 4"/>
          <p:cNvSpPr txBox="1">
            <a:spLocks noGrp="1"/>
          </p:cNvSpPr>
          <p:nvPr>
            <p:ph type="sldNum" sz="quarter" idx="4294967295"/>
          </p:nvPr>
        </p:nvSpPr>
        <p:spPr>
          <a:xfrm>
            <a:off x="8791768" y="4803997"/>
            <a:ext cx="172719" cy="2311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lvl1pPr defTabSz="685781">
              <a:defRPr sz="900" cap="all">
                <a:solidFill>
                  <a:srgbClr val="000000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fld id="{86CB4B4D-7CA3-9044-876B-883B54F8677D}" type="slidenum">
              <a:t>7</a:t>
            </a:fld>
            <a:endParaRPr dirty="0"/>
          </a:p>
        </p:txBody>
      </p:sp>
      <p:pic>
        <p:nvPicPr>
          <p:cNvPr id="52" name="Image 6" descr="Image 6"/>
          <p:cNvPicPr>
            <a:picLocks noChangeAspect="1"/>
          </p:cNvPicPr>
          <p:nvPr/>
        </p:nvPicPr>
        <p:blipFill>
          <a:blip r:embed="rId4"/>
          <a:srcRect b="23974"/>
          <a:stretch>
            <a:fillRect/>
          </a:stretch>
        </p:blipFill>
        <p:spPr>
          <a:xfrm>
            <a:off x="137567" y="4803997"/>
            <a:ext cx="309222" cy="2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ZoneTexte 7"/>
          <p:cNvSpPr txBox="1"/>
          <p:nvPr/>
        </p:nvSpPr>
        <p:spPr>
          <a:xfrm>
            <a:off x="1521374" y="597917"/>
            <a:ext cx="610124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B67DC0-5415-4954-B81F-1C22E104184B}"/>
              </a:ext>
            </a:extLst>
          </p:cNvPr>
          <p:cNvSpPr txBox="1"/>
          <p:nvPr/>
        </p:nvSpPr>
        <p:spPr>
          <a:xfrm>
            <a:off x="1265129" y="1314217"/>
            <a:ext cx="6018756" cy="2862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lvl="8"/>
            <a:r>
              <a:rPr lang="en-US" dirty="0"/>
              <a:t>GAMEBOARD</a:t>
            </a:r>
          </a:p>
          <a:p>
            <a:pPr lvl="8"/>
            <a:endParaRPr lang="en-US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Deck – a face down pile with all the </a:t>
            </a:r>
            <a:r>
              <a:rPr lang="en-US" dirty="0"/>
              <a:t>selected cards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Hand – a player has a starting hand of X cards, at the end of the turn that player cannot have more than X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Battlefield – both players shares battlefield, mana, creatures, equipment’s are played here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Discard pile – creatures that die, discarded cards go here. Every player has his own graveyard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6432305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RISMA_1920x1080.png" descr="PRISMA_1920x1080.png"/>
          <p:cNvPicPr>
            <a:picLocks noChangeAspect="1"/>
          </p:cNvPicPr>
          <p:nvPr/>
        </p:nvPicPr>
        <p:blipFill>
          <a:blip r:embed="rId3"/>
          <a:srcRect t="56261" b="27227"/>
          <a:stretch>
            <a:fillRect/>
          </a:stretch>
        </p:blipFill>
        <p:spPr>
          <a:xfrm>
            <a:off x="0" y="100560"/>
            <a:ext cx="9144000" cy="849203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tangle 3"/>
          <p:cNvSpPr txBox="1"/>
          <p:nvPr/>
        </p:nvSpPr>
        <p:spPr>
          <a:xfrm>
            <a:off x="1114636" y="150856"/>
            <a:ext cx="691472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lvl1pPr>
          </a:lstStyle>
          <a:p>
            <a:r>
              <a:rPr lang="en-US" dirty="0"/>
              <a:t>DEFINITIONS</a:t>
            </a:r>
            <a:endParaRPr dirty="0"/>
          </a:p>
        </p:txBody>
      </p:sp>
      <p:sp>
        <p:nvSpPr>
          <p:cNvPr id="51" name="Rectangle 4"/>
          <p:cNvSpPr txBox="1">
            <a:spLocks noGrp="1"/>
          </p:cNvSpPr>
          <p:nvPr>
            <p:ph type="sldNum" sz="quarter" idx="4294967295"/>
          </p:nvPr>
        </p:nvSpPr>
        <p:spPr>
          <a:xfrm>
            <a:off x="8791768" y="4803997"/>
            <a:ext cx="172719" cy="2311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lvl1pPr defTabSz="685781">
              <a:defRPr sz="900" cap="all">
                <a:solidFill>
                  <a:srgbClr val="000000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fld id="{86CB4B4D-7CA3-9044-876B-883B54F8677D}" type="slidenum">
              <a:t>8</a:t>
            </a:fld>
            <a:endParaRPr dirty="0"/>
          </a:p>
        </p:txBody>
      </p:sp>
      <p:pic>
        <p:nvPicPr>
          <p:cNvPr id="52" name="Image 6" descr="Image 6"/>
          <p:cNvPicPr>
            <a:picLocks noChangeAspect="1"/>
          </p:cNvPicPr>
          <p:nvPr/>
        </p:nvPicPr>
        <p:blipFill>
          <a:blip r:embed="rId4"/>
          <a:srcRect b="23974"/>
          <a:stretch>
            <a:fillRect/>
          </a:stretch>
        </p:blipFill>
        <p:spPr>
          <a:xfrm>
            <a:off x="137567" y="4803997"/>
            <a:ext cx="309222" cy="2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ZoneTexte 7"/>
          <p:cNvSpPr txBox="1"/>
          <p:nvPr/>
        </p:nvSpPr>
        <p:spPr>
          <a:xfrm>
            <a:off x="1521374" y="597917"/>
            <a:ext cx="610124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>
                <a:solidFill>
                  <a:srgbClr val="FFFFFF"/>
                </a:solidFill>
                <a:latin typeface="Ubisoft Sans Regular"/>
                <a:ea typeface="Ubisoft Sans Regular"/>
                <a:cs typeface="Ubisoft Sans Regular"/>
                <a:sym typeface="Ubisoft Sans Regular"/>
              </a:defRPr>
            </a:lvl1pPr>
          </a:lstStyle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B67DC0-5415-4954-B81F-1C22E104184B}"/>
              </a:ext>
            </a:extLst>
          </p:cNvPr>
          <p:cNvSpPr txBox="1"/>
          <p:nvPr/>
        </p:nvSpPr>
        <p:spPr>
          <a:xfrm>
            <a:off x="1265129" y="1314217"/>
            <a:ext cx="6018756" cy="3416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lvl="8"/>
            <a:r>
              <a:rPr lang="en-US" dirty="0"/>
              <a:t>GAME ACTIONS</a:t>
            </a:r>
          </a:p>
          <a:p>
            <a:pPr lvl="8"/>
            <a:endParaRPr lang="en-US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Tapping and Untapping – to tap a card is to turn it sideways to show that it has been used for the turn. A card cannot be tapped again until it’s been untapped. Cards are untapped at the start of a turn only for the current player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Casting Creatures – to cast a creature you should pay mana cost of the creatures by tapping mana cards or by decreasing mana counter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Casting mana – a player can cast for free a mana card per turn</a:t>
            </a:r>
          </a:p>
        </p:txBody>
      </p:sp>
    </p:spTree>
    <p:extLst>
      <p:ext uri="{BB962C8B-B14F-4D97-AF65-F5344CB8AC3E}">
        <p14:creationId xmlns:p14="http://schemas.microsoft.com/office/powerpoint/2010/main" val="76821228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"/>
          <p:cNvGrpSpPr/>
          <p:nvPr/>
        </p:nvGrpSpPr>
        <p:grpSpPr>
          <a:xfrm>
            <a:off x="-1" y="-6351"/>
            <a:ext cx="9183586" cy="5156201"/>
            <a:chOff x="0" y="0"/>
            <a:chExt cx="9183584" cy="5156200"/>
          </a:xfrm>
        </p:grpSpPr>
        <p:pic>
          <p:nvPicPr>
            <p:cNvPr id="66" name="Image" descr="Image"/>
            <p:cNvPicPr>
              <a:picLocks noChangeAspect="1"/>
            </p:cNvPicPr>
            <p:nvPr/>
          </p:nvPicPr>
          <p:blipFill>
            <a:blip r:embed="rId3"/>
            <a:srcRect l="3155" t="525" r="3155" b="525"/>
            <a:stretch>
              <a:fillRect/>
            </a:stretch>
          </p:blipFill>
          <p:spPr>
            <a:xfrm>
              <a:off x="0" y="940"/>
              <a:ext cx="9183585" cy="515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" name="Rectangle"/>
            <p:cNvSpPr/>
            <p:nvPr/>
          </p:nvSpPr>
          <p:spPr>
            <a:xfrm>
              <a:off x="0" y="0"/>
              <a:ext cx="9183585" cy="5156200"/>
            </a:xfrm>
            <a:prstGeom prst="rect">
              <a:avLst/>
            </a:prstGeom>
            <a:solidFill>
              <a:srgbClr val="000000">
                <a:alpha val="4840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 dirty="0"/>
            </a:p>
          </p:txBody>
        </p:sp>
      </p:grpSp>
      <p:sp>
        <p:nvSpPr>
          <p:cNvPr id="69" name="Rectangle"/>
          <p:cNvSpPr/>
          <p:nvPr/>
        </p:nvSpPr>
        <p:spPr>
          <a:xfrm>
            <a:off x="3112799" y="2488072"/>
            <a:ext cx="2918423" cy="4089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 dirty="0"/>
          </a:p>
        </p:txBody>
      </p:sp>
      <p:sp>
        <p:nvSpPr>
          <p:cNvPr id="70" name="Grouper 4"/>
          <p:cNvSpPr txBox="1"/>
          <p:nvPr/>
        </p:nvSpPr>
        <p:spPr>
          <a:xfrm>
            <a:off x="4525803" y="3271609"/>
            <a:ext cx="92393" cy="492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2600">
                <a:solidFill>
                  <a:srgbClr val="FFFFFF"/>
                </a:solidFill>
                <a:latin typeface="Ubisoft Sans Bold"/>
                <a:ea typeface="Ubisoft Sans Bold"/>
                <a:cs typeface="Ubisoft Sans Bold"/>
                <a:sym typeface="Ubisoft Sans Bold"/>
              </a:defRPr>
            </a:pPr>
            <a:endParaRPr dirty="0">
              <a:latin typeface="Ubisoft Sans Regular"/>
              <a:ea typeface="Ubisoft Sans Regular"/>
              <a:cs typeface="Ubisoft Sans Regular"/>
              <a:sym typeface="Ubisoft Sans Regular"/>
            </a:endParaRPr>
          </a:p>
        </p:txBody>
      </p:sp>
      <p:sp>
        <p:nvSpPr>
          <p:cNvPr id="71" name="CHAPTER 2"/>
          <p:cNvSpPr txBox="1"/>
          <p:nvPr/>
        </p:nvSpPr>
        <p:spPr>
          <a:xfrm>
            <a:off x="3112799" y="2513472"/>
            <a:ext cx="2918424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>
                <a:latin typeface="Ubisoft Sans Regular"/>
                <a:ea typeface="Ubisoft Sans Regular"/>
                <a:cs typeface="Ubisoft Sans Regular"/>
                <a:sym typeface="Ubisoft Sans Regular"/>
              </a:defRPr>
            </a:pPr>
            <a:r>
              <a:rPr lang="en-US" dirty="0"/>
              <a:t>3.HEROES &amp; DECK BUILDER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51161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4984B"/>
      </a:accent1>
      <a:accent2>
        <a:srgbClr val="C00000"/>
      </a:accent2>
      <a:accent3>
        <a:srgbClr val="FFC000"/>
      </a:accent3>
      <a:accent4>
        <a:srgbClr val="586DDA"/>
      </a:accent4>
      <a:accent5>
        <a:srgbClr val="8A51E3"/>
      </a:accent5>
      <a:accent6>
        <a:srgbClr val="F5F5F5"/>
      </a:accent6>
      <a:hlink>
        <a:srgbClr val="0000FF"/>
      </a:hlink>
      <a:folHlink>
        <a:srgbClr val="FF00FF"/>
      </a:folHlink>
    </a:clrScheme>
    <a:fontScheme name="Thème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4984B"/>
      </a:accent1>
      <a:accent2>
        <a:srgbClr val="C00000"/>
      </a:accent2>
      <a:accent3>
        <a:srgbClr val="FFC000"/>
      </a:accent3>
      <a:accent4>
        <a:srgbClr val="586DDA"/>
      </a:accent4>
      <a:accent5>
        <a:srgbClr val="8A51E3"/>
      </a:accent5>
      <a:accent6>
        <a:srgbClr val="F5F5F5"/>
      </a:accent6>
      <a:hlink>
        <a:srgbClr val="0000FF"/>
      </a:hlink>
      <a:folHlink>
        <a:srgbClr val="FF00FF"/>
      </a:folHlink>
    </a:clrScheme>
    <a:fontScheme name="Thème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942</Words>
  <Application>Microsoft Office PowerPoint</Application>
  <PresentationFormat>On-screen Show (16:9)</PresentationFormat>
  <Paragraphs>180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Helvetica</vt:lpstr>
      <vt:lpstr>Ubisoft Sans Bold</vt:lpstr>
      <vt:lpstr>Ubisoft Sans Regular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Ruiu</dc:creator>
  <cp:lastModifiedBy>Ana Ruiu</cp:lastModifiedBy>
  <cp:revision>44</cp:revision>
  <dcterms:modified xsi:type="dcterms:W3CDTF">2020-11-06T20:18:05Z</dcterms:modified>
</cp:coreProperties>
</file>